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modernComment_10B_A855E606.xml" ContentType="application/vnd.ms-powerpoint.comments+xml"/>
  <Override PartName="/ppt/notesSlides/notesSlide2.xml" ContentType="application/vnd.openxmlformats-officedocument.presentationml.notesSlide+xml"/>
  <Override PartName="/ppt/comments/modernComment_10D_386DEA46.xml" ContentType="application/vnd.ms-powerpoint.comments+xml"/>
  <Override PartName="/ppt/comments/modernComment_104_BB7D5528.xml" ContentType="application/vnd.ms-powerpoint.comments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0" r:id="rId4"/>
  </p:sldMasterIdLst>
  <p:notesMasterIdLst>
    <p:notesMasterId r:id="rId16"/>
  </p:notesMasterIdLst>
  <p:handoutMasterIdLst>
    <p:handoutMasterId r:id="rId17"/>
  </p:handoutMasterIdLst>
  <p:sldIdLst>
    <p:sldId id="256" r:id="rId5"/>
    <p:sldId id="263" r:id="rId6"/>
    <p:sldId id="258" r:id="rId7"/>
    <p:sldId id="257" r:id="rId8"/>
    <p:sldId id="267" r:id="rId9"/>
    <p:sldId id="269" r:id="rId10"/>
    <p:sldId id="260" r:id="rId11"/>
    <p:sldId id="266" r:id="rId12"/>
    <p:sldId id="268" r:id="rId13"/>
    <p:sldId id="261" r:id="rId14"/>
    <p:sldId id="26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DB91833-ED7B-CDF5-8DA0-2B5595D3503C}" name="Le, Tiffany M. - (tiffanyle)" initials="TL" userId="S::tiffanyle@arizona.edu::113bd51d-8ba6-4fa6-84d2-fada38cd8699" providerId="AD"/>
  <p188:author id="{95582667-6102-27E7-ED8E-01A166EB4B6B}" name="Guest User" initials="GU" userId="Guest User" providerId="Windows Live"/>
  <p188:author id="{B48326E2-BDE7-7A67-4F40-BF5822639263}" name="Tiffany Le" initials="TL" userId="3c36eaa96f697d02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5E9BF6-9A3D-4CF7-8DB5-50763B4B96A8}" v="120" dt="2026-04-04T04:30:03.670"/>
    <p1510:client id="{DCB2917E-15A7-FFC9-60CD-0E4AF6D6E3D2}" v="77" dt="2026-04-03T17:21:04.5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54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omments/modernComment_104_BB7D552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EF7E13E-E8C3-4AB5-90CE-77ED63751B43}" authorId="{95582667-6102-27E7-ED8E-01A166EB4B6B}" status="resolved" created="2026-04-03T17:16:42.839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145553192" sldId="260"/>
      <ac:picMk id="13" creationId="{DC7AF541-748B-FDB1-484B-D7A27D196CA9}"/>
    </ac:deMkLst>
    <p188:txBody>
      <a:bodyPr/>
      <a:lstStyle/>
      <a:p>
        <a:r>
          <a:rPr lang="en-US"/>
          <a:t>again, make this plot appear after the left one</a:t>
        </a:r>
      </a:p>
    </p188:txBody>
  </p188:cm>
</p188:cmLst>
</file>

<file path=ppt/comments/modernComment_10B_A855E60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6787B8B-7003-426E-A5F8-63871803F4CA}" authorId="{95582667-6102-27E7-ED8E-01A166EB4B6B}" status="resolved" created="2026-04-03T17:13:56.288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824201734" sldId="267"/>
      <ac:picMk id="17" creationId="{646B5366-12E9-0A2C-705C-8529BD379B62}"/>
    </ac:deMkLst>
    <p188:replyLst>
      <p188:reply id="{82CFB79D-73D6-47DB-A264-DBBD4C68965A}" authorId="{95582667-6102-27E7-ED8E-01A166EB4B6B}" created="2026-04-03T17:14:14.054">
        <p188:txBody>
          <a:bodyPr/>
          <a:lstStyle/>
          <a:p>
            <a:r>
              <a:rPr lang="en-US"/>
              <a:t>love these trendlines though, they;re super clear</a:t>
            </a:r>
          </a:p>
        </p188:txBody>
      </p188:reply>
    </p188:replyLst>
    <p188:txBody>
      <a:bodyPr/>
      <a:lstStyle/>
      <a:p>
        <a:r>
          <a:rPr lang="en-US"/>
          <a:t>if you have time, i would do a categorical rather than smooth colormap and have each color code a different camera. and use animations to have these show up one at a time</a:t>
        </a:r>
      </a:p>
    </p188:txBody>
  </p188:cm>
</p188:cmLst>
</file>

<file path=ppt/comments/modernComment_10D_386DEA4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7D3FF10-BB75-4ECB-8009-CDB333CAE35F}" authorId="{95582667-6102-27E7-ED8E-01A166EB4B6B}" status="resolved" created="2026-04-03T17:15:24.290" complete="100000">
    <pc:sldMkLst xmlns:pc="http://schemas.microsoft.com/office/powerpoint/2013/main/command">
      <pc:docMk/>
      <pc:sldMk cId="946727494" sldId="269"/>
    </pc:sldMkLst>
    <p188:txBody>
      <a:bodyPr/>
      <a:lstStyle/>
      <a:p>
        <a:r>
          <a:rPr lang="en-US"/>
          <a:t>i would use animations to have the left panel appear first, then red box, then right panel, and i would ad labels with the red annotations like "driest month December" on left and "drier" next to the arrow on the right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C2E03BA-499D-5366-44DE-F091300DE7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7D9A41-C09B-6A61-F768-6ADECC92E4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8E306B-1611-4FE1-9639-E346F0A79924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BFBD01-BCFA-B0F2-E4BA-EE141420C0C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100542-9619-ECC4-F9AD-F126FA83F34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066DC-6A51-4E59-A686-5ADBE4D94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0624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7AF3CF-B712-4EA8-9D64-F872A6B96C15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294932-8883-4C85-B18B-7B330D22D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45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94932-8883-4C85-B18B-7B330D22DF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651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94932-8883-4C85-B18B-7B330D22DF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904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94932-8883-4C85-B18B-7B330D22DF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67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B1064-3790-AB28-67CA-3F96DD03BA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C22B68-6757-06B8-0DF6-117A33611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665D4-5E40-25C7-1FE4-9A74892B6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5C635-4BD7-4733-B9F6-B9E2CD19F6B8}" type="datetime1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0C3C9-78FD-C1B4-B204-1143B5483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89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C77FE-D4D4-4C85-06C7-132FE4813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75E4DA-A655-DC21-8C02-ABFAC6AF27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BA7B58-4D20-AB16-03F8-421B488E8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622C0-8647-4353-95A6-04DDDA100821}" type="datetime1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CE6B14-4426-9518-E79F-2D5634E62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680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0015D3-85FB-5939-5632-C72B833AF4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FA2A19-CAF3-5A09-D354-AD2D9395C7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3F4C5-015F-1FC5-8FA1-A9BF1AD6B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823BB-BF4A-4EC4-AA12-E4BCF63D4280}" type="datetime1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00846-75E6-63C4-9508-247B058CE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91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0056B-4D2B-CECA-69F4-0049D08EC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7E8F9-C089-3109-53A1-A317091C0B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4A66A-6E9F-3474-1F1C-7B4CBFD6D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F7FBD-2F42-4227-886E-2DB166BA2292}" type="datetime1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51A0B-6A30-E3A3-60CF-F66D7E04D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28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C71E6-A658-1CA8-2AAF-95E70E03C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046F7C-4AC5-8C91-DF9D-848D509CB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50829-876F-391C-B73A-BE87DD592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4B53A-2586-4ADD-95F5-2B0EE3EB78F2}" type="datetime1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DBD3B8-9205-1BBB-29A9-8EA6B6A38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444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85E63-949F-A42C-5F61-DF0073AB2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F6B57-2053-18B3-C3A4-0822B5C9CE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5BF521-DF2C-3590-CE2B-BAB04AACBE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64A375-9271-7E01-0E16-69329BAA3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C1C39-9A2D-492B-A787-D4890899A18F}" type="datetime1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69F83D-DC06-C693-E0FE-39451F25D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75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28743-81E5-08FE-02E8-B01535A8B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6020FB-4EA5-3FFE-0471-44D659528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DC6D79-0A3A-7317-B7C2-C19B2983BD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C04E0-8C3C-C7DC-0A1C-7D7BF294BA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D5CC79-34E7-C0F9-3BE9-AE5A257A83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BB6BCF-A900-B2B1-CD90-F0A1E0474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E0762-329C-40BC-A628-B22C3D6E6069}" type="datetime1">
              <a:rPr lang="en-US" smtClean="0"/>
              <a:t>4/8/2026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56DD1A-A813-95C0-633F-DA3D3AE5D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51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1EF16-523C-CAE9-5EE8-A553CBA4C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E37DEB-414A-761B-BEF2-100BFC8C5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715DC-8C1A-434C-8608-340E205E8B8D}" type="datetime1">
              <a:rPr lang="en-US" smtClean="0"/>
              <a:t>4/8/2026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E433BC-BE8B-A1C4-559F-EEA606015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566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AF6BE0-D9D8-DADD-A591-0B275A74F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40488-786D-48B4-BE6F-3A82BEEAD834}" type="datetime1">
              <a:rPr lang="en-US" smtClean="0"/>
              <a:t>4/8/2026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4DB32B-FC92-7406-4FF5-1B9CC2BB0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82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B26E4-055E-BE1F-BE83-99970A8FF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A7851-801E-8A93-567D-4763FFCD7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CDA714-3BAA-0493-50BF-4E29150937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AF086A-CFDC-CA72-11F5-9919A2EA6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5AD71-2E49-4FC1-94ED-967F744DA3A9}" type="datetime1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9A31DC-8B50-12B0-7B83-F4A35B5B3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363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B30F5-166A-5829-C4E2-66BC3A6BC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B5C34F-4674-998F-8051-BB5EBC783A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77D393-8AE1-D548-5FE0-D5B759DA56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23EC66-F397-3934-7D7D-AF3A211AA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36CC2-D437-4AC4-982D-F188D38DAAE2}" type="datetime1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B81860-6D30-F3D2-F562-D832E1C55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93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154782-46E2-2297-65D4-09A48C20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7F9A2C-0CE9-EBE5-484B-2666F30A6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D4CB4C-9007-64E4-1E90-B193DEF3C5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F813A-0B71-40B2-8EFB-1781C533FF0C}" type="datetime1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80A50-E15F-5BA2-3D5C-DF9AB9180E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57ED7-6CD7-56C1-815E-32DF9C6E99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3871" y="1825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5806DB-08B4-4697-BC6E-96BB0FAABC01}" type="slidenum">
              <a:rPr lang="en-US" smtClean="0"/>
              <a:pPr/>
              <a:t>‹#›</a:t>
            </a:fld>
            <a:r>
              <a:rPr lang="en-US"/>
              <a:t> of 11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878862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microsoft.com/office/2018/10/relationships/comments" Target="../comments/modernComment_10B_A855E60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D_386DEA4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microsoft.com/office/2018/10/relationships/comments" Target="../comments/modernComment_104_BB7D55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4D3825C-1DB8-B43A-8B48-2156565E59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2541" y="2434945"/>
            <a:ext cx="11126909" cy="2646719"/>
          </a:xfrm>
        </p:spPr>
        <p:txBody>
          <a:bodyPr>
            <a:noAutofit/>
          </a:bodyPr>
          <a:lstStyle/>
          <a:p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Tiffany Le</a:t>
            </a: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University of Arizona</a:t>
            </a:r>
          </a:p>
          <a:p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Dana Lapides, PhD</a:t>
            </a: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USDA ARS, Southwest Watershed Research Center</a:t>
            </a:r>
          </a:p>
          <a:p>
            <a:endParaRPr lang="en-US" sz="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Arizona NASA Space Grant Consortium Statewide Student Research Symposium</a:t>
            </a: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April 18, 2026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C83D804-5890-9EDD-833B-FF30766AF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07" y="5081664"/>
            <a:ext cx="1176583" cy="157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D350797-8258-3BE4-FCEA-A1841076E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990" y="5261397"/>
            <a:ext cx="1419210" cy="149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63CE319-EE9E-72D1-E1FA-3D2A0EEFF879}"/>
              </a:ext>
            </a:extLst>
          </p:cNvPr>
          <p:cNvSpPr/>
          <p:nvPr/>
        </p:nvSpPr>
        <p:spPr>
          <a:xfrm>
            <a:off x="0" y="-67456"/>
            <a:ext cx="12192000" cy="23760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7BC54CC-2A40-EE4D-E59F-593416000A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9498" y="1484469"/>
            <a:ext cx="10672997" cy="655368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Tracking Water in the Desert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4CE6B7A9-90D5-D657-1755-3E6B0C1AA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129" y="5175424"/>
            <a:ext cx="1480664" cy="136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he image features the logo of the U.S. Department of Agriculture's Agricultural Research Service.&#10;&#10;AI-generated content may be incorrect.">
            <a:extLst>
              <a:ext uri="{FF2B5EF4-FFF2-40B4-BE49-F238E27FC236}">
                <a16:creationId xmlns:a16="http://schemas.microsoft.com/office/drawing/2014/main" id="{9AFD0DA1-29BD-6CDB-9F8E-7BF64141AA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821" y="5724347"/>
            <a:ext cx="5590348" cy="7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89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EC46D-BC56-1782-16AC-1399E6859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6835"/>
            <a:ext cx="7644984" cy="46889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Net decrease in surface water presence since 2005</a:t>
            </a:r>
          </a:p>
          <a:p>
            <a:pPr lvl="1"/>
            <a:r>
              <a:rPr lang="en-US" dirty="0">
                <a:latin typeface="Tahoma"/>
                <a:ea typeface="Tahoma"/>
                <a:cs typeface="Tahoma"/>
              </a:rPr>
              <a:t>Strongest decrease in monsoon season</a:t>
            </a:r>
          </a:p>
          <a:p>
            <a:pPr lvl="1"/>
            <a:r>
              <a:rPr lang="en-US" dirty="0">
                <a:latin typeface="Tahoma"/>
                <a:ea typeface="Tahoma"/>
                <a:cs typeface="Tahoma"/>
              </a:rPr>
              <a:t>Monsoon season flow persistence trend decreasing more starting in 2018</a:t>
            </a:r>
          </a:p>
          <a:p>
            <a:pPr lvl="1"/>
            <a:r>
              <a:rPr lang="en-US" dirty="0">
                <a:latin typeface="Tahoma"/>
                <a:ea typeface="Tahoma"/>
                <a:cs typeface="Tahoma"/>
              </a:rPr>
              <a:t>Monsoon season flow persistence variance increased since 2018</a:t>
            </a:r>
            <a:endParaRPr lang="en-US" dirty="0"/>
          </a:p>
          <a:p>
            <a:r>
              <a:rPr lang="en-US" dirty="0">
                <a:latin typeface="Tahoma"/>
                <a:ea typeface="Tahoma"/>
                <a:cs typeface="Tahoma"/>
              </a:rPr>
              <a:t>Higher vapor pressure deficit corresponds with dropping flow persistence</a:t>
            </a:r>
          </a:p>
          <a:p>
            <a:r>
              <a:rPr lang="en-US" dirty="0">
                <a:latin typeface="Tahoma"/>
                <a:ea typeface="Tahoma"/>
                <a:cs typeface="Tahoma"/>
              </a:rPr>
              <a:t>Reduction in precipitation has lagged effect on flow persistence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689FC7-D169-C094-2D1F-C28A8337F7AC}"/>
              </a:ext>
            </a:extLst>
          </p:cNvPr>
          <p:cNvSpPr/>
          <p:nvPr/>
        </p:nvSpPr>
        <p:spPr>
          <a:xfrm>
            <a:off x="0" y="0"/>
            <a:ext cx="12192000" cy="15773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3C1DAB-C0E1-9DDC-5470-0C37EE591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777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Summary</a:t>
            </a:r>
          </a:p>
        </p:txBody>
      </p:sp>
      <p:pic>
        <p:nvPicPr>
          <p:cNvPr id="9" name="Picture 8" descr="The image shows a fox standing on a dirt road, with a date and time stamp in the top right corner.&#10;&#10;AI-generated content may be incorrect.">
            <a:extLst>
              <a:ext uri="{FF2B5EF4-FFF2-40B4-BE49-F238E27FC236}">
                <a16:creationId xmlns:a16="http://schemas.microsoft.com/office/drawing/2014/main" id="{B020248C-6AD1-B315-33BD-CEB56C222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184" y="1696834"/>
            <a:ext cx="2870616" cy="1614722"/>
          </a:xfrm>
          <a:prstGeom prst="rect">
            <a:avLst/>
          </a:prstGeom>
        </p:spPr>
      </p:pic>
      <p:pic>
        <p:nvPicPr>
          <p:cNvPr id="11" name="Picture 10" descr="The image shows two coyotes in a water-reflected environment, with the text indicating a timestamp of 3:00 PM on February 26th, 2020.&#10;&#10;AI-generated content may be incorrect.">
            <a:extLst>
              <a:ext uri="{FF2B5EF4-FFF2-40B4-BE49-F238E27FC236}">
                <a16:creationId xmlns:a16="http://schemas.microsoft.com/office/drawing/2014/main" id="{53D0CE31-192E-DA04-405C-6AFC377F5C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184" y="5110995"/>
            <a:ext cx="2870616" cy="1614722"/>
          </a:xfrm>
          <a:prstGeom prst="rect">
            <a:avLst/>
          </a:prstGeom>
        </p:spPr>
      </p:pic>
      <p:pic>
        <p:nvPicPr>
          <p:cNvPr id="15" name="Picture 14" descr="The image depicts a black cow and two black calves standing near a shallow, natural water body surrounded by a grassy, wooded area.&#10;&#10;AI-generated content may be incorrect.">
            <a:extLst>
              <a:ext uri="{FF2B5EF4-FFF2-40B4-BE49-F238E27FC236}">
                <a16:creationId xmlns:a16="http://schemas.microsoft.com/office/drawing/2014/main" id="{F31CBA60-3930-C512-3522-FC068F78D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184" y="3403914"/>
            <a:ext cx="2870616" cy="161472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6BAEFB-78C5-4B54-B183-6AB28FA7C8C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5118" y="132283"/>
            <a:ext cx="2743200" cy="365125"/>
          </a:xfrm>
        </p:spPr>
        <p:txBody>
          <a:bodyPr/>
          <a:lstStyle/>
          <a:p>
            <a:fld id="{495806DB-08B4-4697-BC6E-96BB0FAABC01}" type="slidenum">
              <a:rPr lang="en-US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fld>
            <a:endParaRPr lang="en-US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285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A660D-D470-FAB0-306E-0D7390957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79970"/>
            <a:ext cx="9144000" cy="690563"/>
          </a:xfrm>
        </p:spPr>
        <p:txBody>
          <a:bodyPr>
            <a:normAutofit/>
          </a:bodyPr>
          <a:lstStyle/>
          <a:p>
            <a:r>
              <a:rPr lang="en-US" sz="4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BFEE2D-B51C-EC6E-BBC3-EA4ADBC77B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3849" y="2906544"/>
            <a:ext cx="8684302" cy="1665456"/>
          </a:xfrm>
        </p:spPr>
        <p:txBody>
          <a:bodyPr>
            <a:noAutofit/>
          </a:bodyPr>
          <a:lstStyle/>
          <a:p>
            <a:r>
              <a:rPr lang="en-US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Acknowledgements:</a:t>
            </a:r>
          </a:p>
          <a:p>
            <a:r>
              <a:rPr lang="en-US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Dana Lapides, Letao Li, Jessie Pearl, Shang Gao,</a:t>
            </a:r>
          </a:p>
          <a:p>
            <a:r>
              <a:rPr lang="en-US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Southwest Watershed Research Center,</a:t>
            </a:r>
          </a:p>
          <a:p>
            <a:r>
              <a:rPr lang="en-US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Arizona Space Grant Consortium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273DFA1E-C393-BDA9-FFEC-B6B112D48F60}"/>
              </a:ext>
            </a:extLst>
          </p:cNvPr>
          <p:cNvSpPr txBox="1">
            <a:spLocks/>
          </p:cNvSpPr>
          <p:nvPr/>
        </p:nvSpPr>
        <p:spPr>
          <a:xfrm>
            <a:off x="2539990" y="6242064"/>
            <a:ext cx="3497580" cy="34782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Email: tiffanyle@arizona.edu</a:t>
            </a:r>
          </a:p>
        </p:txBody>
      </p:sp>
      <p:pic>
        <p:nvPicPr>
          <p:cNvPr id="23" name="Picture 22" descr="The image depicts a young woman wearing a pink jacket and black backpack, walking through a forest with scattered rocks and a path leading into a clearing.&#10;&#10;AI-generated content may be incorrect.">
            <a:extLst>
              <a:ext uri="{FF2B5EF4-FFF2-40B4-BE49-F238E27FC236}">
                <a16:creationId xmlns:a16="http://schemas.microsoft.com/office/drawing/2014/main" id="{476955A9-C07F-2E53-B9E3-3CC3D0588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62" y="194872"/>
            <a:ext cx="2329328" cy="3105771"/>
          </a:xfrm>
          <a:prstGeom prst="rect">
            <a:avLst/>
          </a:prstGeom>
        </p:spPr>
      </p:pic>
      <p:pic>
        <p:nvPicPr>
          <p:cNvPr id="25" name="Picture 24" descr="A person is standing next to a large, mature tree surrounded by a forest of tall, leafy trees under a clear sky.&#10;&#10;AI-generated content may be incorrect.">
            <a:extLst>
              <a:ext uri="{FF2B5EF4-FFF2-40B4-BE49-F238E27FC236}">
                <a16:creationId xmlns:a16="http://schemas.microsoft.com/office/drawing/2014/main" id="{72027CB7-5ED3-4D90-CB3F-5C74E3256B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073" y="3501910"/>
            <a:ext cx="2315982" cy="3087975"/>
          </a:xfrm>
          <a:prstGeom prst="rect">
            <a:avLst/>
          </a:prstGeom>
        </p:spPr>
      </p:pic>
      <p:pic>
        <p:nvPicPr>
          <p:cNvPr id="27" name="Picture 26" descr="The image shows two people hiking through a forest with a rocky trail, one wearing a purple jacket and backpack, and the other in a black jacket.&#10;&#10;AI-generated content may be incorrect.">
            <a:extLst>
              <a:ext uri="{FF2B5EF4-FFF2-40B4-BE49-F238E27FC236}">
                <a16:creationId xmlns:a16="http://schemas.microsoft.com/office/drawing/2014/main" id="{0CEFEC02-B663-C574-36B5-F55697748A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697" y="194872"/>
            <a:ext cx="2440899" cy="1830674"/>
          </a:xfrm>
          <a:prstGeom prst="rect">
            <a:avLst/>
          </a:prstGeom>
        </p:spPr>
      </p:pic>
      <p:pic>
        <p:nvPicPr>
          <p:cNvPr id="29" name="Picture 28" descr="The image shows a group of people, possibly on a hike, standing together near a rocky, natural cliffside in a forested area.&#10;&#10;AI-generated content may be incorrect.">
            <a:extLst>
              <a:ext uri="{FF2B5EF4-FFF2-40B4-BE49-F238E27FC236}">
                <a16:creationId xmlns:a16="http://schemas.microsoft.com/office/drawing/2014/main" id="{FB5086DA-7DC7-CAF6-CE74-6197485984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16649" y="4759211"/>
            <a:ext cx="2440898" cy="1830674"/>
          </a:xfrm>
          <a:prstGeom prst="rect">
            <a:avLst/>
          </a:prstGeom>
        </p:spPr>
      </p:pic>
      <p:pic>
        <p:nvPicPr>
          <p:cNvPr id="31" name="Picture 30" descr="The image shows a pair of people, one in a red shirt and one in a pink shirt, exploring a narrow, rocky cave with green foliage above.&#10;&#10;AI-generated content may be incorrect.">
            <a:extLst>
              <a:ext uri="{FF2B5EF4-FFF2-40B4-BE49-F238E27FC236}">
                <a16:creationId xmlns:a16="http://schemas.microsoft.com/office/drawing/2014/main" id="{3A30DAEF-DF24-999E-3926-B435D41565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3650" y="3887907"/>
            <a:ext cx="3087975" cy="2315981"/>
          </a:xfrm>
          <a:prstGeom prst="rect">
            <a:avLst/>
          </a:prstGeom>
        </p:spPr>
      </p:pic>
      <p:pic>
        <p:nvPicPr>
          <p:cNvPr id="33" name="Picture 32" descr="A person is climbing up a tree while wearing a backpack and a hat.&#10;&#10;AI-generated content may be incorrect.">
            <a:extLst>
              <a:ext uri="{FF2B5EF4-FFF2-40B4-BE49-F238E27FC236}">
                <a16:creationId xmlns:a16="http://schemas.microsoft.com/office/drawing/2014/main" id="{05630441-1B2D-CB86-B8E3-6117B5543E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99503" y="600889"/>
            <a:ext cx="3105772" cy="232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88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5AEB7-6E18-C7EB-D23F-6E245D81A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0634"/>
            <a:ext cx="7806852" cy="2843811"/>
          </a:xfrm>
        </p:spPr>
        <p:txBody>
          <a:bodyPr>
            <a:norm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Largest undammed river in Southwest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San Pedro River National Conservation Area (SPRNCA) established in 1998</a:t>
            </a:r>
          </a:p>
          <a:p>
            <a:pPr lvl="1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Still disputes over federal water rights</a:t>
            </a:r>
          </a:p>
          <a:p>
            <a:pPr lvl="1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Streamflow dynamics not well understood in region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082890-706C-81AC-0E04-F7375FB66BD2}"/>
              </a:ext>
            </a:extLst>
          </p:cNvPr>
          <p:cNvSpPr/>
          <p:nvPr/>
        </p:nvSpPr>
        <p:spPr>
          <a:xfrm>
            <a:off x="0" y="0"/>
            <a:ext cx="12192000" cy="15773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5D3396-98B7-C50E-BD97-6E57039A2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777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San Pedro River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E1A7913-C049-0DEA-4B66-531B42D33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072" y="1810635"/>
            <a:ext cx="2995855" cy="463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081ACC-7049-D93A-6909-FF7504593D0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5117" y="144165"/>
            <a:ext cx="2743200" cy="365125"/>
          </a:xfrm>
        </p:spPr>
        <p:txBody>
          <a:bodyPr/>
          <a:lstStyle/>
          <a:p>
            <a:fld id="{495806DB-08B4-4697-BC6E-96BB0FAABC01}" type="slidenum">
              <a:rPr lang="en-US" sz="240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fld>
            <a:endParaRPr lang="en-US" sz="240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Picture 21" descr="The image depicts a tranquil, forested landscape with a small, meandering stream and scattered trees.&#10;&#10;AI-generated content may be incorrect.">
            <a:extLst>
              <a:ext uri="{FF2B5EF4-FFF2-40B4-BE49-F238E27FC236}">
                <a16:creationId xmlns:a16="http://schemas.microsoft.com/office/drawing/2014/main" id="{ED7D8E20-8F6A-553A-F9DE-2D5C2903F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4324662"/>
            <a:ext cx="2760808" cy="2070606"/>
          </a:xfrm>
          <a:prstGeom prst="rect">
            <a:avLst/>
          </a:prstGeom>
        </p:spPr>
      </p:pic>
      <p:pic>
        <p:nvPicPr>
          <p:cNvPr id="24" name="Picture 23" descr="The image depicts a serene, shady forest path with a clear, reflective water body bordered by tall, leafy trees under a clear blue sky.&#10;&#10;AI-generated content may be incorrect.">
            <a:extLst>
              <a:ext uri="{FF2B5EF4-FFF2-40B4-BE49-F238E27FC236}">
                <a16:creationId xmlns:a16="http://schemas.microsoft.com/office/drawing/2014/main" id="{4E6C7522-BA8F-84E1-F37D-EFDFB7031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73984" y="4583487"/>
            <a:ext cx="2070606" cy="1552955"/>
          </a:xfrm>
          <a:prstGeom prst="rect">
            <a:avLst/>
          </a:prstGeom>
        </p:spPr>
      </p:pic>
      <p:pic>
        <p:nvPicPr>
          <p:cNvPr id="26" name="Picture 25" descr="The image depicts a serene, narrow stream flowing through a leafy, wooded area under a clear, blue sky.&#10;&#10;AI-generated content may be incorrect.">
            <a:extLst>
              <a:ext uri="{FF2B5EF4-FFF2-40B4-BE49-F238E27FC236}">
                <a16:creationId xmlns:a16="http://schemas.microsoft.com/office/drawing/2014/main" id="{16DC12F4-5D81-EA18-D55B-FBAE179581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60738" y="4583486"/>
            <a:ext cx="2070607" cy="1552955"/>
          </a:xfrm>
          <a:prstGeom prst="rect">
            <a:avLst/>
          </a:prstGeom>
        </p:spPr>
      </p:pic>
      <p:pic>
        <p:nvPicPr>
          <p:cNvPr id="28" name="Picture 27" descr="The image depicts a peaceful, shallow river meandering through a sunlit, grassy, and wooded clearing under a clear blue sky.&#10;&#10;AI-generated content may be incorrect.">
            <a:extLst>
              <a:ext uri="{FF2B5EF4-FFF2-40B4-BE49-F238E27FC236}">
                <a16:creationId xmlns:a16="http://schemas.microsoft.com/office/drawing/2014/main" id="{8CB0DB31-2B61-EECC-B094-81A0F64561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47492" y="4583485"/>
            <a:ext cx="2070607" cy="155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47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4663C-115A-C711-8EAA-F6C1588AF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1405"/>
            <a:ext cx="10515599" cy="4351338"/>
          </a:xfrm>
        </p:spPr>
        <p:txBody>
          <a:bodyPr>
            <a:normAutofit/>
          </a:bodyPr>
          <a:lstStyle/>
          <a:p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Diagnostic indicator of watershed health</a:t>
            </a:r>
          </a:p>
          <a:p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be used to evaluate if SPRNCA water rights are being met</a:t>
            </a:r>
          </a:p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83C1B6-7BB2-C470-6CE8-44B44B98FE9C}"/>
              </a:ext>
            </a:extLst>
          </p:cNvPr>
          <p:cNvSpPr/>
          <p:nvPr/>
        </p:nvSpPr>
        <p:spPr>
          <a:xfrm>
            <a:off x="0" y="0"/>
            <a:ext cx="12192000" cy="15773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79BB58-2F29-564A-EC1C-936980581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777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Stream Intermittency</a:t>
            </a:r>
          </a:p>
        </p:txBody>
      </p:sp>
      <p:pic>
        <p:nvPicPr>
          <p:cNvPr id="6" name="Picture 5" descr="The image depicts a serene, dry, barren landscape with a shallow stream, sparse vegetation, and a few horses standing near the water's edge.&#10;&#10;AI-generated content may be incorrect.">
            <a:extLst>
              <a:ext uri="{FF2B5EF4-FFF2-40B4-BE49-F238E27FC236}">
                <a16:creationId xmlns:a16="http://schemas.microsoft.com/office/drawing/2014/main" id="{53523A4F-1158-4714-8590-D3CEB83D2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8" y="3023399"/>
            <a:ext cx="10515599" cy="1584841"/>
          </a:xfrm>
          <a:prstGeom prst="rect">
            <a:avLst/>
          </a:prstGeom>
        </p:spPr>
      </p:pic>
      <p:pic>
        <p:nvPicPr>
          <p:cNvPr id="5" name="Picture 4" descr="The image depicts a serene, clear stream meandering through a forested, barren landscape with bare trees.&#10;&#10;AI-generated content may be incorrect.">
            <a:extLst>
              <a:ext uri="{FF2B5EF4-FFF2-40B4-BE49-F238E27FC236}">
                <a16:creationId xmlns:a16="http://schemas.microsoft.com/office/drawing/2014/main" id="{8C2E282F-4B12-F9F2-E21A-84BF31B3D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8" y="4852305"/>
            <a:ext cx="10515599" cy="17539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9806A7-D281-A6C6-83C6-7F478306913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37621" y="151660"/>
            <a:ext cx="2743200" cy="365125"/>
          </a:xfrm>
        </p:spPr>
        <p:txBody>
          <a:bodyPr/>
          <a:lstStyle/>
          <a:p>
            <a:fld id="{495806DB-08B4-4697-BC6E-96BB0FAABC01}" type="slidenum">
              <a:rPr lang="en-US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fld>
            <a:endParaRPr lang="en-US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828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B8F6-023F-A4D8-F716-FF2BB012A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819998"/>
            <a:ext cx="7561289" cy="4351338"/>
          </a:xfrm>
        </p:spPr>
        <p:txBody>
          <a:bodyPr/>
          <a:lstStyle/>
          <a:p>
            <a:r>
              <a:rPr lang="en-US"/>
              <a:t>Deployed 14 cameras along stream to capture daily dry/wet/flowing data</a:t>
            </a:r>
          </a:p>
          <a:p>
            <a:r>
              <a:rPr lang="en-US"/>
              <a:t>Twenty years of data from 8 cameras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3C0CC2-950A-DABF-F855-D6D2C8329DE4}"/>
              </a:ext>
            </a:extLst>
          </p:cNvPr>
          <p:cNvSpPr/>
          <p:nvPr/>
        </p:nvSpPr>
        <p:spPr>
          <a:xfrm>
            <a:off x="0" y="0"/>
            <a:ext cx="12192000" cy="15773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CBD6103-9CC2-88F4-BB76-094D658CF17F}"/>
              </a:ext>
            </a:extLst>
          </p:cNvPr>
          <p:cNvSpPr txBox="1">
            <a:spLocks/>
          </p:cNvSpPr>
          <p:nvPr/>
        </p:nvSpPr>
        <p:spPr>
          <a:xfrm>
            <a:off x="990600" y="2517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the San Pedro River getting drier?</a:t>
            </a:r>
          </a:p>
        </p:txBody>
      </p:sp>
      <p:pic>
        <p:nvPicPr>
          <p:cNvPr id="5" name="Picture 4" descr="The diagram illustrates a flow persistence index across various camera locations, with values ranging from 1.0 to 0.5, indicating different levels of water flow or precipitation.&#10;&#10;AI-generated content may be incorrect.">
            <a:extLst>
              <a:ext uri="{FF2B5EF4-FFF2-40B4-BE49-F238E27FC236}">
                <a16:creationId xmlns:a16="http://schemas.microsoft.com/office/drawing/2014/main" id="{C468C28B-6E7E-F913-DCF4-F8321532D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525" y="1729740"/>
            <a:ext cx="3392431" cy="4672594"/>
          </a:xfrm>
          <a:prstGeom prst="rect">
            <a:avLst/>
          </a:prstGeom>
        </p:spPr>
      </p:pic>
      <p:pic>
        <p:nvPicPr>
          <p:cNvPr id="7" name="Picture 6" descr="A person extends their arm through the branches of a tree amidst a leafy, wooded backdrop.&#10;&#10;AI-generated content may be incorrect.">
            <a:extLst>
              <a:ext uri="{FF2B5EF4-FFF2-40B4-BE49-F238E27FC236}">
                <a16:creationId xmlns:a16="http://schemas.microsoft.com/office/drawing/2014/main" id="{D52AEECC-101C-BF16-F9D9-387DAADCE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62" y="3360390"/>
            <a:ext cx="4203486" cy="3152615"/>
          </a:xfrm>
          <a:prstGeom prst="rect">
            <a:avLst/>
          </a:prstGeom>
        </p:spPr>
      </p:pic>
      <p:pic>
        <p:nvPicPr>
          <p:cNvPr id="12" name="Picture 11" descr="The image depicts a serene, autumnal landscape with a small stream flowing through a dry, rocky path surrounded by a mix of evergreen and deciduous trees.&#10;&#10;AI-generated content may be incorrect.">
            <a:extLst>
              <a:ext uri="{FF2B5EF4-FFF2-40B4-BE49-F238E27FC236}">
                <a16:creationId xmlns:a16="http://schemas.microsoft.com/office/drawing/2014/main" id="{748EE063-2EAE-1709-FDB8-1FA7E5D38E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659" y="3360390"/>
            <a:ext cx="2731191" cy="1536295"/>
          </a:xfrm>
          <a:prstGeom prst="rect">
            <a:avLst/>
          </a:prstGeom>
        </p:spPr>
      </p:pic>
      <p:pic>
        <p:nvPicPr>
          <p:cNvPr id="14" name="Picture 13" descr="The image shows a tree with several broken branches lying across a dry, barren landscape, possibly near a water source.&#10;&#10;AI-generated content may be incorrect.">
            <a:extLst>
              <a:ext uri="{FF2B5EF4-FFF2-40B4-BE49-F238E27FC236}">
                <a16:creationId xmlns:a16="http://schemas.microsoft.com/office/drawing/2014/main" id="{DC2BA377-8B2D-08B1-089E-A9E9B5CB80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658" y="4976711"/>
            <a:ext cx="2731192" cy="153629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0A1580-2499-6C90-D428-62B23677A11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30127" y="151843"/>
            <a:ext cx="2743200" cy="365125"/>
          </a:xfrm>
        </p:spPr>
        <p:txBody>
          <a:bodyPr/>
          <a:lstStyle/>
          <a:p>
            <a:fld id="{495806DB-08B4-4697-BC6E-96BB0FAABC01}" type="slidenum">
              <a:rPr lang="en-US" sz="240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fld>
            <a:endParaRPr lang="en-US" sz="240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3C15EA-AF03-F43E-EAD9-1C2B8D91E94F}"/>
              </a:ext>
            </a:extLst>
          </p:cNvPr>
          <p:cNvSpPr txBox="1"/>
          <p:nvPr/>
        </p:nvSpPr>
        <p:spPr>
          <a:xfrm>
            <a:off x="10935324" y="4758185"/>
            <a:ext cx="12566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Flow Direction</a:t>
            </a:r>
          </a:p>
        </p:txBody>
      </p:sp>
    </p:spTree>
    <p:extLst>
      <p:ext uri="{BB962C8B-B14F-4D97-AF65-F5344CB8AC3E}">
        <p14:creationId xmlns:p14="http://schemas.microsoft.com/office/powerpoint/2010/main" val="4087730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D3871-9E0F-0290-35DA-558C81418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8D05A9-5AA2-65AF-88B8-9B98D89FCEA6}"/>
              </a:ext>
            </a:extLst>
          </p:cNvPr>
          <p:cNvSpPr/>
          <p:nvPr/>
        </p:nvSpPr>
        <p:spPr>
          <a:xfrm>
            <a:off x="0" y="0"/>
            <a:ext cx="12192000" cy="15773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88BEC59-D5C6-CF46-19B6-0815AE359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777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Trends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6C19E43-73E4-7824-22BC-81A06DE8F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93328"/>
            <a:ext cx="10509515" cy="2214538"/>
          </a:xfrm>
        </p:spPr>
        <p:txBody>
          <a:bodyPr>
            <a:norm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Flow persistence decreasing annually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Trend most prominent in monsoon season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A3E1B1-FFDA-7202-1118-7F0FC272DDD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37623" y="174039"/>
            <a:ext cx="2743200" cy="365125"/>
          </a:xfrm>
        </p:spPr>
        <p:txBody>
          <a:bodyPr/>
          <a:lstStyle/>
          <a:p>
            <a:fld id="{495806DB-08B4-4697-BC6E-96BB0FAABC01}" type="slidenum">
              <a:rPr lang="en-US" sz="2401" smtClean="0">
                <a:solidFill>
                  <a:schemeClr val="tx1"/>
                </a:solidFill>
              </a:rPr>
              <a:t>5</a:t>
            </a:fld>
            <a:endParaRPr lang="en-US" sz="2401">
              <a:solidFill>
                <a:schemeClr val="tx1"/>
              </a:solidFill>
            </a:endParaRPr>
          </a:p>
        </p:txBody>
      </p:sp>
      <p:pic>
        <p:nvPicPr>
          <p:cNvPr id="5" name="Picture 4" descr="The graph shows the mean flow persistence of Monsoon Season across different years, as captured by various camera models.&#10;&#10;AI-generated content may be incorrect.">
            <a:extLst>
              <a:ext uri="{FF2B5EF4-FFF2-40B4-BE49-F238E27FC236}">
                <a16:creationId xmlns:a16="http://schemas.microsoft.com/office/drawing/2014/main" id="{99DCF57F-1B81-A282-C1CD-B7CF5C1F52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429" y="3069223"/>
            <a:ext cx="5153416" cy="3313518"/>
          </a:xfrm>
          <a:prstGeom prst="rect">
            <a:avLst/>
          </a:prstGeom>
        </p:spPr>
      </p:pic>
      <p:pic>
        <p:nvPicPr>
          <p:cNvPr id="8" name="Picture 7" descr="The graph shows annual mean flow persistence values for various camera data points, ranging from 2009 to 2019, with a focus on years 2010, 2012, and 2014.&#10;&#10;AI-generated content may be incorrect.">
            <a:extLst>
              <a:ext uri="{FF2B5EF4-FFF2-40B4-BE49-F238E27FC236}">
                <a16:creationId xmlns:a16="http://schemas.microsoft.com/office/drawing/2014/main" id="{87396E1D-D07F-7548-62B7-CE9F74CDA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55" y="3069223"/>
            <a:ext cx="5153415" cy="331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20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2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EF2F3-6FCE-5A5E-DA37-23DAB0610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12FA2B-6950-8FA7-BF6F-EB3101BB9784}"/>
              </a:ext>
            </a:extLst>
          </p:cNvPr>
          <p:cNvSpPr/>
          <p:nvPr/>
        </p:nvSpPr>
        <p:spPr>
          <a:xfrm>
            <a:off x="0" y="0"/>
            <a:ext cx="12192000" cy="15773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268C4EE-8420-9AE4-E8F2-E1AD9A004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777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Trends</a:t>
            </a:r>
          </a:p>
        </p:txBody>
      </p:sp>
      <p:pic>
        <p:nvPicPr>
          <p:cNvPr id="8" name="Picture 7" descr="The image appears to be a graph or chart showing the flow persistence of water levels (possibly in a river or waterway) across different years, with values plotted over a timeline from October to September. The graph likely shows the mean flow persistence, with values ranging from 0 to 2.5, and includes data for years from 2005 to 2025.&#10;&#10;AI-generated content may be incorrect.">
            <a:extLst>
              <a:ext uri="{FF2B5EF4-FFF2-40B4-BE49-F238E27FC236}">
                <a16:creationId xmlns:a16="http://schemas.microsoft.com/office/drawing/2014/main" id="{087D2743-A3F6-D8A6-9E15-6586970EE0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623" y="1664226"/>
            <a:ext cx="9346754" cy="4849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40CEC94-BF44-5ECE-FE3B-C6F37FB59ACC}"/>
              </a:ext>
            </a:extLst>
          </p:cNvPr>
          <p:cNvSpPr/>
          <p:nvPr/>
        </p:nvSpPr>
        <p:spPr>
          <a:xfrm>
            <a:off x="2196059" y="1963711"/>
            <a:ext cx="757003" cy="405484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25A975EE-179E-1952-B4E0-934977D67354}"/>
              </a:ext>
            </a:extLst>
          </p:cNvPr>
          <p:cNvSpPr/>
          <p:nvPr/>
        </p:nvSpPr>
        <p:spPr>
          <a:xfrm>
            <a:off x="7315200" y="4736892"/>
            <a:ext cx="1693888" cy="273412"/>
          </a:xfrm>
          <a:prstGeom prst="rightArrow">
            <a:avLst>
              <a:gd name="adj1" fmla="val 13018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171990-7515-8378-5EC1-1D430318D08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22826" y="162211"/>
            <a:ext cx="2743200" cy="365125"/>
          </a:xfrm>
        </p:spPr>
        <p:txBody>
          <a:bodyPr/>
          <a:lstStyle/>
          <a:p>
            <a:fld id="{495806DB-08B4-4697-BC6E-96BB0FAABC01}" type="slidenum">
              <a:rPr lang="en-US" sz="240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fld>
            <a:endParaRPr lang="en-US" sz="240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832376-20AD-9EAE-4EBA-F43852BE0E9B}"/>
              </a:ext>
            </a:extLst>
          </p:cNvPr>
          <p:cNvSpPr txBox="1"/>
          <p:nvPr/>
        </p:nvSpPr>
        <p:spPr>
          <a:xfrm>
            <a:off x="2999088" y="4856415"/>
            <a:ext cx="2555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December driest month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240D76-EAA4-18EE-D544-855AA98D54A1}"/>
              </a:ext>
            </a:extLst>
          </p:cNvPr>
          <p:cNvSpPr txBox="1"/>
          <p:nvPr/>
        </p:nvSpPr>
        <p:spPr>
          <a:xfrm>
            <a:off x="9058983" y="4719709"/>
            <a:ext cx="6476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Drier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681E9B-E52F-855B-6131-B9BB6CE1EB5A}"/>
              </a:ext>
            </a:extLst>
          </p:cNvPr>
          <p:cNvSpPr/>
          <p:nvPr/>
        </p:nvSpPr>
        <p:spPr>
          <a:xfrm>
            <a:off x="6214478" y="1739551"/>
            <a:ext cx="4600925" cy="4781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72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6" grpId="0"/>
      <p:bldP spid="9" grpId="0" animBg="1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1EBB5D-45B3-8579-F767-52D988DF8775}"/>
              </a:ext>
            </a:extLst>
          </p:cNvPr>
          <p:cNvSpPr/>
          <p:nvPr/>
        </p:nvSpPr>
        <p:spPr>
          <a:xfrm>
            <a:off x="0" y="0"/>
            <a:ext cx="12192000" cy="15773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97927B6-86A9-2483-20FD-8D40AB32F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78" y="172329"/>
            <a:ext cx="11606643" cy="1394835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ahoma"/>
                <a:ea typeface="Tahoma"/>
                <a:cs typeface="Tahoma"/>
              </a:rPr>
              <a:t>When does surface water presence start declining?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86F9ED91-5B2C-8D19-3D78-09F78E6E4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Change-Point Detection (CPD)</a:t>
            </a:r>
          </a:p>
          <a:p>
            <a:pPr lvl="1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Identifies break points in series where statistical properties change</a:t>
            </a:r>
          </a:p>
          <a:p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Shift detected in flow persistence trend and variance in 2018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FBCB4D-6AFC-F21C-E01A-0F1909617F5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14914" y="177201"/>
            <a:ext cx="2743200" cy="365125"/>
          </a:xfrm>
        </p:spPr>
        <p:txBody>
          <a:bodyPr/>
          <a:lstStyle/>
          <a:p>
            <a:fld id="{495806DB-08B4-4697-BC6E-96BB0FAABC01}" type="slidenum">
              <a:rPr lang="en-US" sz="240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fld>
            <a:endParaRPr lang="en-US" sz="240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405F5F-A8D2-1D6E-A562-4FE058AC1C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3326755"/>
            <a:ext cx="5127885" cy="3418590"/>
          </a:xfrm>
          <a:prstGeom prst="rect">
            <a:avLst/>
          </a:prstGeom>
        </p:spPr>
      </p:pic>
      <p:pic>
        <p:nvPicPr>
          <p:cNvPr id="13" name="Picture 12" descr="The diagram displays a line chart with a timeline from 2010 to 2025, showing the mean FP variance points for Monsoon Season, with values at 1.0, 0.8, and a baseline of 0.0 to 0.2.&#10;&#10;AI-generated content may be incorrect.">
            <a:extLst>
              <a:ext uri="{FF2B5EF4-FFF2-40B4-BE49-F238E27FC236}">
                <a16:creationId xmlns:a16="http://schemas.microsoft.com/office/drawing/2014/main" id="{DC7AF541-748B-FDB1-484B-D7A27D196C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26755"/>
            <a:ext cx="5127886" cy="341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55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3EC40-C95B-C998-2A3D-8FF84D73F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995BF-36D0-08AA-4EC4-AB0C0DBC9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475" y="1829117"/>
            <a:ext cx="4691895" cy="4549198"/>
          </a:xfrm>
        </p:spPr>
        <p:txBody>
          <a:bodyPr>
            <a:normAutofit/>
          </a:bodyPr>
          <a:lstStyle/>
          <a:p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Convergent Cross Mapping (CCM)</a:t>
            </a:r>
          </a:p>
          <a:p>
            <a:pPr lvl="1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Measures causal influence (0-1)</a:t>
            </a:r>
          </a:p>
          <a:p>
            <a:pPr lvl="1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Strong effect near 1</a:t>
            </a:r>
          </a:p>
          <a:p>
            <a:pPr marL="457200" indent="-457200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Temperature and vapor pressure deficit strongest influence in monsoon season</a:t>
            </a:r>
          </a:p>
          <a:p>
            <a:pPr marL="457200" indent="-457200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Precipitation moderate influence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C306B3-E27A-350F-FEB8-E7BEE32123A6}"/>
              </a:ext>
            </a:extLst>
          </p:cNvPr>
          <p:cNvSpPr/>
          <p:nvPr/>
        </p:nvSpPr>
        <p:spPr>
          <a:xfrm>
            <a:off x="0" y="0"/>
            <a:ext cx="12192000" cy="15773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FEA00CC-E105-AC53-DAFC-0ABBE3D4F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777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influences streamflow?</a:t>
            </a:r>
          </a:p>
        </p:txBody>
      </p:sp>
      <p:pic>
        <p:nvPicPr>
          <p:cNvPr id="13" name="Picture 12" descr="The image is a bar chart illustrating the correlation between bidirectional causality and flow direction of hydroclimatic variables during the monsoon season, with a positive correlation (0.75) from flow to variable and a negative correlation (0.25) from variable to flow.&#10;&#10;AI-generated content may be incorrect.">
            <a:extLst>
              <a:ext uri="{FF2B5EF4-FFF2-40B4-BE49-F238E27FC236}">
                <a16:creationId xmlns:a16="http://schemas.microsoft.com/office/drawing/2014/main" id="{D68A5D86-08AB-1A4E-D110-B08071953A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370" y="2068394"/>
            <a:ext cx="6105966" cy="40706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FEE5CC9-D070-CD9F-D326-F7E59AA09875}"/>
              </a:ext>
            </a:extLst>
          </p:cNvPr>
          <p:cNvSpPr/>
          <p:nvPr/>
        </p:nvSpPr>
        <p:spPr>
          <a:xfrm>
            <a:off x="7520889" y="2461357"/>
            <a:ext cx="2510853" cy="30999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70A2A3-4157-81EC-8368-7CA57832164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11205" y="160705"/>
            <a:ext cx="2743200" cy="365125"/>
          </a:xfrm>
        </p:spPr>
        <p:txBody>
          <a:bodyPr/>
          <a:lstStyle/>
          <a:p>
            <a:fld id="{495806DB-08B4-4697-BC6E-96BB0FAABC01}" type="slidenum">
              <a:rPr lang="en-US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fld>
            <a:endParaRPr lang="en-US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DA8F47-052A-E594-44A3-887CBBD3E3CF}"/>
              </a:ext>
            </a:extLst>
          </p:cNvPr>
          <p:cNvSpPr txBox="1"/>
          <p:nvPr/>
        </p:nvSpPr>
        <p:spPr>
          <a:xfrm>
            <a:off x="10145788" y="4502711"/>
            <a:ext cx="180886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P: Cumulative Precipitation (mm)</a:t>
            </a:r>
          </a:p>
          <a:p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T: Temperature (°C)</a:t>
            </a:r>
          </a:p>
          <a:p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V: Vapor Pressure Deficit (kPa)</a:t>
            </a:r>
          </a:p>
        </p:txBody>
      </p:sp>
    </p:spTree>
    <p:extLst>
      <p:ext uri="{BB962C8B-B14F-4D97-AF65-F5344CB8AC3E}">
        <p14:creationId xmlns:p14="http://schemas.microsoft.com/office/powerpoint/2010/main" val="6447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95C33-F974-B7DF-75B1-F1EFE20A5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CCB14-60B4-EB91-65DF-2360DC1C5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Most recent shifts in vapor pressure deficit and precipitation variance occurred in 2018 and 2013, respectively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849FCC-0C2C-DA88-5B27-B7A6F7971247}"/>
              </a:ext>
            </a:extLst>
          </p:cNvPr>
          <p:cNvSpPr/>
          <p:nvPr/>
        </p:nvSpPr>
        <p:spPr>
          <a:xfrm>
            <a:off x="0" y="0"/>
            <a:ext cx="12192000" cy="15773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FD93BC-B1E3-F939-93BF-37BE6A7FA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777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do they affect surface water presence?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E605D6-93FC-FF90-9808-D4F9E6566A8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01402" y="147241"/>
            <a:ext cx="2743200" cy="365125"/>
          </a:xfrm>
        </p:spPr>
        <p:txBody>
          <a:bodyPr/>
          <a:lstStyle/>
          <a:p>
            <a:fld id="{495806DB-08B4-4697-BC6E-96BB0FAABC01}" type="slidenum">
              <a:rPr lang="en-US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fld>
            <a:endParaRPr lang="en-US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6E2A9FD-5FD9-054E-C3E3-DC9EE84E5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683" y="2985170"/>
            <a:ext cx="5160117" cy="3440078"/>
          </a:xfrm>
          <a:prstGeom prst="rect">
            <a:avLst/>
          </a:prstGeom>
        </p:spPr>
      </p:pic>
      <p:pic>
        <p:nvPicPr>
          <p:cNvPr id="11" name="Picture 10" descr="The diagram illustrates a trend of increasing variance in vapor pressure deficit (VPD) points from the years 2010 to 2020.&#10;&#10;AI-generated content may be incorrect.">
            <a:extLst>
              <a:ext uri="{FF2B5EF4-FFF2-40B4-BE49-F238E27FC236}">
                <a16:creationId xmlns:a16="http://schemas.microsoft.com/office/drawing/2014/main" id="{7E953090-2303-0D41-01B7-5623F8741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985169"/>
            <a:ext cx="5160119" cy="344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4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5E158B290FB04C85E3A58298661110" ma:contentTypeVersion="13" ma:contentTypeDescription="Create a new document." ma:contentTypeScope="" ma:versionID="210b815ceb6506e01618af2d17eefaef">
  <xsd:schema xmlns:xsd="http://www.w3.org/2001/XMLSchema" xmlns:xs="http://www.w3.org/2001/XMLSchema" xmlns:p="http://schemas.microsoft.com/office/2006/metadata/properties" xmlns:ns2="18db2308-d939-430a-b691-238a8dea59b6" xmlns:ns3="5b8b13da-f81b-454a-95eb-607e33c0c50f" targetNamespace="http://schemas.microsoft.com/office/2006/metadata/properties" ma:root="true" ma:fieldsID="adfff1f5fea1391eb144090130f045bf" ns2:_="" ns3:_="">
    <xsd:import namespace="18db2308-d939-430a-b691-238a8dea59b6"/>
    <xsd:import namespace="5b8b13da-f81b-454a-95eb-607e33c0c5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db2308-d939-430a-b691-238a8dea59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1dced58-e0b4-42b2-b81d-05092f917f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8b13da-f81b-454a-95eb-607e33c0c50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3870a5b-0f6f-4a43-975e-bd6ec4c6147b}" ma:internalName="TaxCatchAll" ma:showField="CatchAllData" ma:web="5b8b13da-f81b-454a-95eb-607e33c0c5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db2308-d939-430a-b691-238a8dea59b6">
      <Terms xmlns="http://schemas.microsoft.com/office/infopath/2007/PartnerControls"/>
    </lcf76f155ced4ddcb4097134ff3c332f>
    <TaxCatchAll xmlns="5b8b13da-f81b-454a-95eb-607e33c0c50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2EAB1C-882C-4142-8797-CACAFC3DF4A0}"/>
</file>

<file path=customXml/itemProps2.xml><?xml version="1.0" encoding="utf-8"?>
<ds:datastoreItem xmlns:ds="http://schemas.openxmlformats.org/officeDocument/2006/customXml" ds:itemID="{C84A84E6-278E-4A65-8BE7-5C7BB7784110}">
  <ds:schemaRefs>
    <ds:schemaRef ds:uri="89c9b44d-d48b-48a9-ad98-74b425dbbcbb"/>
    <ds:schemaRef ds:uri="b93a5ff9-cf20-494e-b186-50ee174de3e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A0213AB-71D8-449C-88A9-71354989C16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342</Words>
  <Application>Microsoft Office PowerPoint</Application>
  <PresentationFormat>Widescreen</PresentationFormat>
  <Paragraphs>66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Tahoma</vt:lpstr>
      <vt:lpstr>Office Theme</vt:lpstr>
      <vt:lpstr>Tracking Water in the Desert</vt:lpstr>
      <vt:lpstr>San Pedro River</vt:lpstr>
      <vt:lpstr>Stream Intermittency</vt:lpstr>
      <vt:lpstr>PowerPoint Presentation</vt:lpstr>
      <vt:lpstr>Trends</vt:lpstr>
      <vt:lpstr>Trends</vt:lpstr>
      <vt:lpstr>When does surface water presence start declining?</vt:lpstr>
      <vt:lpstr>What influences streamflow?</vt:lpstr>
      <vt:lpstr>When do they affect surface water presence?</vt:lpstr>
      <vt:lpstr>Summary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Le, Tiffany M. - (tiffanyle)</dc:creator>
  <cp:lastModifiedBy>Coe, Michelle A - (macoe)</cp:lastModifiedBy>
  <cp:revision>31</cp:revision>
  <dcterms:created xsi:type="dcterms:W3CDTF">2026-03-16T00:18:26Z</dcterms:created>
  <dcterms:modified xsi:type="dcterms:W3CDTF">2026-04-08T22:42:55Z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0x010100815E158B290FB04C85E3A58298661110</vt:lpwstr>
  </property>
</Properties>
</file>